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5"/>
  </p:notesMasterIdLst>
  <p:sldIdLst>
    <p:sldId id="257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4" r:id="rId34"/>
  </p:sldIdLst>
  <p:sldSz cx="9144000" cy="5143500" type="screen16x9"/>
  <p:notesSz cx="6858000" cy="9144000"/>
  <p:embeddedFontLst>
    <p:embeddedFont>
      <p:font typeface="Rubik" panose="020B0604020202020204" charset="-79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DM Sans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45">
          <p15:clr>
            <a:srgbClr val="A4A3A4"/>
          </p15:clr>
        </p15:guide>
        <p15:guide id="3" pos="29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CB84EA-05FB-4D04-9167-5599413F6D47}">
  <a:tblStyle styleId="{46CB84EA-05FB-4D04-9167-5599413F6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>
        <p:guide orient="horz" pos="295"/>
        <p:guide pos="5445"/>
        <p:guide pos="29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926b4d9a8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2926b4d9a8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9ba68f0d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139ba68f0d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9ba68f0df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139ba68f0df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9ba68f0df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8" name="Google Shape;828;g139ba68f0df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39ba68f0d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139ba68f0d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39ba68f0d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39ba68f0d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9ba68f0d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1" name="Google Shape;851;g139ba68f0d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39ba68f0d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139ba68f0df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39ba68f0d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9" name="Google Shape;869;g139ba68f0d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9ba68f0d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g139ba68f0d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39ba68f0d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139ba68f0d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39ba68f0d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139ba68f0d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9ba68f0d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139ba68f0d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39ba68f0df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g139ba68f0df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39ba68f0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139ba68f0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39ba68f0df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39ba68f0df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39ba68f0d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g139ba68f0df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9ba68f0d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139ba68f0d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9ba68f0df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g139ba68f0df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39ba68f0d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g139ba68f0df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39ba68f0df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g139ba68f0df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9ba68f0d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" name="Google Shape;968;g139ba68f0df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9ba68f0d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139ba68f0d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39ba68f0df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g139ba68f0df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9ba68f0d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g139ba68f0d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39ba68f0df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g139ba68f0df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39ba68f0d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g139ba68f0d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9ba68f0d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139ba68f0d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9ba68f0d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39ba68f0d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9ba68f0d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139ba68f0d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39ba68f0df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g139ba68f0df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9ba68f0d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39ba68f0d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9ba68f0d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139ba68f0d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6">
  <p:cSld name="SECTION_HEADER_1_1_1_1_1_1_1_1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3 1">
  <p:cSld name="SECTION_HEADER_1_1_1_1_1_1_1_1_1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/>
        </p:nvSpPr>
        <p:spPr>
          <a:xfrm>
            <a:off x="793050" y="1942063"/>
            <a:ext cx="7557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 smtClean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Algoritmos </a:t>
            </a: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de clasificación</a:t>
            </a:r>
            <a:endParaRPr sz="4000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" name="Google Shape;98;p31"/>
          <p:cNvSpPr txBox="1"/>
          <p:nvPr/>
        </p:nvSpPr>
        <p:spPr>
          <a:xfrm>
            <a:off x="1286300" y="1354338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lang="es" sz="18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21.</a:t>
            </a:r>
            <a:r>
              <a:rPr lang="es"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DATA SCIENCE</a:t>
            </a:r>
            <a:endParaRPr sz="16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4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Random Forest 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2" name="Google Shape;8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77" y="2301625"/>
            <a:ext cx="3287448" cy="25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100" y="2301625"/>
            <a:ext cx="3808175" cy="22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4"/>
          <p:cNvSpPr txBox="1"/>
          <p:nvPr/>
        </p:nvSpPr>
        <p:spPr>
          <a:xfrm>
            <a:off x="324150" y="1137925"/>
            <a:ext cx="75408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170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Forest es un tipo de Ensamble en Machine Learning en donde combinaremos diversos árboles de decisión. Pero entonces, </a:t>
            </a:r>
            <a:r>
              <a:rPr lang="es" sz="17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¿</a:t>
            </a:r>
            <a:r>
              <a:rPr lang="es" sz="17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lang="es" sz="17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ué son los métodos de Ensamble en ML? </a:t>
            </a:r>
            <a:endParaRPr sz="17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funciona?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6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Métodos de Ensamble en ML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6" name="Google Shape;8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6"/>
          <p:cNvSpPr txBox="1"/>
          <p:nvPr/>
        </p:nvSpPr>
        <p:spPr>
          <a:xfrm>
            <a:off x="501450" y="1137925"/>
            <a:ext cx="72369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También llamados métodos combinados, intentan ayudar a mejorar el rendimiento de los modelos de Machine Learning. Este es un proceso mediante el cual se construyen estratégicamente varios modelos de ML para resolver un problema particular.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8" name="Google Shape;83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375" y="2762575"/>
            <a:ext cx="4344548" cy="182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107"/>
          <p:cNvGrpSpPr/>
          <p:nvPr/>
        </p:nvGrpSpPr>
        <p:grpSpPr>
          <a:xfrm>
            <a:off x="457338" y="468286"/>
            <a:ext cx="431100" cy="431100"/>
            <a:chOff x="4616400" y="1950761"/>
            <a:chExt cx="431100" cy="431100"/>
          </a:xfrm>
        </p:grpSpPr>
        <p:sp>
          <p:nvSpPr>
            <p:cNvPr id="844" name="Google Shape;844;p107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5" name="Google Shape;845;p107" title="ícono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107"/>
          <p:cNvSpPr txBox="1"/>
          <p:nvPr/>
        </p:nvSpPr>
        <p:spPr>
          <a:xfrm>
            <a:off x="457350" y="1820575"/>
            <a:ext cx="77832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Por otro lado, resulta importante mencionar, que</a:t>
            </a:r>
            <a:r>
              <a:rPr lang="es" sz="25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Random Forest,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al igual que el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Árbol de decisión,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son </a:t>
            </a:r>
            <a:r>
              <a:rPr lang="es" sz="250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modelos de aprendizaje supervisado comúnmente utilizados en problemas de clasificación </a:t>
            </a:r>
            <a:r>
              <a:rPr lang="es" sz="250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(aunque también puede usarse para problemas de regresión)</a:t>
            </a:r>
            <a:endParaRPr sz="250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p107"/>
          <p:cNvSpPr txBox="1"/>
          <p:nvPr/>
        </p:nvSpPr>
        <p:spPr>
          <a:xfrm>
            <a:off x="501450" y="990525"/>
            <a:ext cx="796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Importancia de Random Forest</a:t>
            </a:r>
            <a:endParaRPr sz="40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8" name="Google Shape;848;p10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8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surge?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4" name="Google Shape;85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850" y="468000"/>
            <a:ext cx="1223700" cy="12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8"/>
          <p:cNvSpPr txBox="1"/>
          <p:nvPr/>
        </p:nvSpPr>
        <p:spPr>
          <a:xfrm>
            <a:off x="577425" y="1368038"/>
            <a:ext cx="53835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Uno de los problemas que aparecía con la creación de un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árbol de decisión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es que si le damos la profundidad suficiente,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árbol tiende a “memorizar” las soluciones en vez de generalizar el aprendizaje.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decir, a padecer de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overfitting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La solución para evitar esto es la de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muchos árboles y que trabajen en conjunto. </a:t>
            </a:r>
            <a:endParaRPr sz="17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Miremos un ejemplo de cómo funciona…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6" name="Google Shape;85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650" y="1691700"/>
            <a:ext cx="18478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9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2" name="Google Shape;86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665825"/>
            <a:ext cx="32194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000" y="1699150"/>
            <a:ext cx="3048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9"/>
          <p:cNvSpPr txBox="1"/>
          <p:nvPr/>
        </p:nvSpPr>
        <p:spPr>
          <a:xfrm>
            <a:off x="613350" y="1276200"/>
            <a:ext cx="308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Tenemos estos datos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5" name="Google Shape;865;p109"/>
          <p:cNvSpPr txBox="1"/>
          <p:nvPr/>
        </p:nvSpPr>
        <p:spPr>
          <a:xfrm>
            <a:off x="3565150" y="1049250"/>
            <a:ext cx="4105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1: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Creación de un boostrapped dataset (Muestra de los datos) con mismo tamaño del original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6" name="Google Shape;866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0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2" name="Google Shape;87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049238"/>
            <a:ext cx="3048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350" y="2089950"/>
            <a:ext cx="4766199" cy="2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10"/>
          <p:cNvSpPr txBox="1"/>
          <p:nvPr/>
        </p:nvSpPr>
        <p:spPr>
          <a:xfrm>
            <a:off x="3636750" y="1049250"/>
            <a:ext cx="5005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2: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Creamos un árbol de decisión con el Bootstrapped Dataset pero solo seleccionando algunas columnas al azar en cada paso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Asumiremos 2 variables (columnas) en cada paso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1" name="Google Shape;8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11"/>
          <p:cNvSpPr txBox="1"/>
          <p:nvPr/>
        </p:nvSpPr>
        <p:spPr>
          <a:xfrm>
            <a:off x="515400" y="1017675"/>
            <a:ext cx="811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3: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Volvemos al paso 1 y repetimos el proceso creando nuevos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bootstrapped datasets 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y creando nuevos árboles de decisión (se puede hacer 100 veces, en este caso solo puse 6)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3" name="Google Shape;88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50" y="1633275"/>
            <a:ext cx="6815350" cy="29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2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9" name="Google Shape;88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63" y="2213275"/>
            <a:ext cx="32480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12"/>
          <p:cNvSpPr txBox="1"/>
          <p:nvPr/>
        </p:nvSpPr>
        <p:spPr>
          <a:xfrm>
            <a:off x="584963" y="1372925"/>
            <a:ext cx="308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Imaginemos que tenemos un nuevo paciente y queremos saber si padecera ataque cardiaco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p112"/>
          <p:cNvSpPr txBox="1"/>
          <p:nvPr/>
        </p:nvSpPr>
        <p:spPr>
          <a:xfrm>
            <a:off x="4289150" y="1428200"/>
            <a:ext cx="43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M Sans"/>
                <a:ea typeface="DM Sans"/>
                <a:cs typeface="DM Sans"/>
                <a:sym typeface="DM Sans"/>
              </a:rPr>
              <a:t>Paso 4:</a:t>
            </a:r>
            <a:r>
              <a:rPr lang="es">
                <a:latin typeface="DM Sans"/>
                <a:ea typeface="DM Sans"/>
                <a:cs typeface="DM Sans"/>
                <a:sym typeface="DM Sans"/>
              </a:rPr>
              <a:t> Utilizar el modelo en los diferentes árboles de decisión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3" name="Google Shape;89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500" y="2119775"/>
            <a:ext cx="4846950" cy="16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5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K-nearest-neighbor:</a:t>
            </a:r>
            <a:endParaRPr sz="40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KNN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3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9" name="Google Shape;89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675" y="1137600"/>
            <a:ext cx="4223351" cy="15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13"/>
          <p:cNvSpPr txBox="1"/>
          <p:nvPr/>
        </p:nvSpPr>
        <p:spPr>
          <a:xfrm>
            <a:off x="584050" y="1137925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segundo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2" name="Google Shape;90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5475" y="2875625"/>
            <a:ext cx="4525750" cy="1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13"/>
          <p:cNvSpPr txBox="1"/>
          <p:nvPr/>
        </p:nvSpPr>
        <p:spPr>
          <a:xfrm>
            <a:off x="584050" y="3380850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tercer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4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9" name="Google Shape;90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14"/>
          <p:cNvSpPr txBox="1"/>
          <p:nvPr/>
        </p:nvSpPr>
        <p:spPr>
          <a:xfrm>
            <a:off x="584050" y="1137925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cuarto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1" name="Google Shape;911;p114"/>
          <p:cNvSpPr txBox="1"/>
          <p:nvPr/>
        </p:nvSpPr>
        <p:spPr>
          <a:xfrm>
            <a:off x="584050" y="3380850"/>
            <a:ext cx="434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Para el quinto árbol la decisión es </a:t>
            </a:r>
            <a:r>
              <a:rPr lang="es" b="1"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2" name="Google Shape;91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413" y="1208962"/>
            <a:ext cx="4642300" cy="15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38" y="2944800"/>
            <a:ext cx="4575475" cy="1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5"/>
          <p:cNvSpPr txBox="1"/>
          <p:nvPr/>
        </p:nvSpPr>
        <p:spPr>
          <a:xfrm>
            <a:off x="501450" y="468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aplicado</a:t>
            </a:r>
            <a:endParaRPr sz="35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19" name="Google Shape;9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000" y="468000"/>
            <a:ext cx="669600" cy="6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38" y="1402871"/>
            <a:ext cx="4273124" cy="14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15"/>
          <p:cNvSpPr txBox="1"/>
          <p:nvPr/>
        </p:nvSpPr>
        <p:spPr>
          <a:xfrm>
            <a:off x="849950" y="1066000"/>
            <a:ext cx="38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Tenemos como resultado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22" name="Google Shape;922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000" y="3456521"/>
            <a:ext cx="31623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5"/>
          <p:cNvSpPr/>
          <p:nvPr/>
        </p:nvSpPr>
        <p:spPr>
          <a:xfrm>
            <a:off x="2771025" y="2765675"/>
            <a:ext cx="704100" cy="772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15"/>
          <p:cNvSpPr txBox="1"/>
          <p:nvPr/>
        </p:nvSpPr>
        <p:spPr>
          <a:xfrm>
            <a:off x="5074350" y="1637975"/>
            <a:ext cx="3568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final se busca la mayor votación y a partir de esto se toma la decisión de la clasificación final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Bootstrapping los datos y agregarlos para tomar decisiones se conoce como </a:t>
            </a:r>
            <a:r>
              <a:rPr lang="es" sz="16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Bagging</a:t>
            </a:r>
            <a:endParaRPr sz="16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116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930" name="Google Shape;930;p116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1" name="Google Shape;931;p116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2" name="Google Shape;932;p11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3" name="Google Shape;933;p116"/>
          <p:cNvSpPr txBox="1"/>
          <p:nvPr/>
        </p:nvSpPr>
        <p:spPr>
          <a:xfrm>
            <a:off x="574800" y="1815563"/>
            <a:ext cx="799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¿Conoces el algoritmo de Regresión Logística?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¿Alguna vez lo han utilizado?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7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9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0" name="Google Shape;950;p119"/>
          <p:cNvSpPr txBox="1"/>
          <p:nvPr/>
        </p:nvSpPr>
        <p:spPr>
          <a:xfrm>
            <a:off x="475200" y="1329550"/>
            <a:ext cx="4652400" cy="29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Como vimos anteriormente, se trata de una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técnica de aprendizaje automático 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proviene del campo de la estadística. A pesar de su nombre, no es un algoritmo, sino que es un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método para problemas de clasificación, en los que se obtienen un valor binario entre 0 y 1.</a:t>
            </a:r>
            <a:endParaRPr sz="135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1" name="Google Shape;9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96" y="1207225"/>
            <a:ext cx="3384479" cy="33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1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3" name="Google Shape;963;p121"/>
          <p:cNvSpPr txBox="1"/>
          <p:nvPr/>
        </p:nvSpPr>
        <p:spPr>
          <a:xfrm>
            <a:off x="249675" y="1329550"/>
            <a:ext cx="50880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problema de clasificación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identificar si una operación dada es fraudulenta o no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asociándolo una etiqueta “fraude” a unos registros y “no fraude” a otros. 👌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la Regresión Logística describe y estima la relación entre una variable binaria dependiente y las variables independientes.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4" name="Google Shape;9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50" y="1474600"/>
            <a:ext cx="2943300" cy="29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22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1" name="Google Shape;971;p122"/>
          <p:cNvSpPr txBox="1"/>
          <p:nvPr/>
        </p:nvSpPr>
        <p:spPr>
          <a:xfrm>
            <a:off x="501450" y="1207225"/>
            <a:ext cx="46920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curva va a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infinito positivo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la predicción se convertirá en 1, y si la curva pasa el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infinito negativo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la predicción se convertirá en 0.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la salida de la función Sigmoide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mayor que 0.5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clasificar el resultado como 1 o SI, y si es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menor que 0.5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podemos clasificarlo como 0 o NO. 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2" name="Google Shape;97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575" y="1738525"/>
            <a:ext cx="3656751" cy="2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6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96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6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6"/>
          <p:cNvSpPr txBox="1"/>
          <p:nvPr/>
        </p:nvSpPr>
        <p:spPr>
          <a:xfrm>
            <a:off x="473350" y="1465750"/>
            <a:ext cx="4763700" cy="28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 usarse para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clasificar nuevas muestras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(valores discretos) o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predecir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(regresión, valores continuos).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Sirve 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esencialmente para clasificar valores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buscando los puntos de datos “más similares” (por cercanía).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7" name="Google Shape;6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650" y="1668250"/>
            <a:ext cx="3103658" cy="28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710" y="468000"/>
            <a:ext cx="1395892" cy="12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3"/>
          <p:cNvSpPr txBox="1"/>
          <p:nvPr/>
        </p:nvSpPr>
        <p:spPr>
          <a:xfrm>
            <a:off x="501450" y="468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9" name="Google Shape;979;p123"/>
          <p:cNvSpPr txBox="1"/>
          <p:nvPr/>
        </p:nvSpPr>
        <p:spPr>
          <a:xfrm>
            <a:off x="501450" y="1207225"/>
            <a:ext cx="46920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su parte </a:t>
            </a:r>
            <a:r>
              <a:rPr lang="es" sz="17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resultado es 0.75</a:t>
            </a:r>
            <a:r>
              <a:rPr lang="es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podemos decir en términos de probabilidad como, hay un 75% de probabilidades de que nuestro producto, por ejemplo en este caso, tenga éxito en el mercado.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0" name="Google Shape;9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575" y="1738525"/>
            <a:ext cx="3656751" cy="2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24"/>
          <p:cNvSpPr txBox="1"/>
          <p:nvPr/>
        </p:nvSpPr>
        <p:spPr>
          <a:xfrm>
            <a:off x="501450" y="468325"/>
            <a:ext cx="8141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</a:t>
            </a:r>
            <a:endParaRPr sz="38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7" name="Google Shape;9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8" y="1203375"/>
            <a:ext cx="4153942" cy="2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400" y="1413850"/>
            <a:ext cx="3955155" cy="23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4"/>
          <p:cNvSpPr txBox="1"/>
          <p:nvPr/>
        </p:nvSpPr>
        <p:spPr>
          <a:xfrm>
            <a:off x="882200" y="3683175"/>
            <a:ext cx="741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En este caso una línea recta no es apropiada, por ende se habla de una función que se ajuste a los datos y podemos usar la </a:t>
            </a:r>
            <a:r>
              <a:rPr lang="es" sz="1500" b="1">
                <a:latin typeface="DM Sans"/>
                <a:ea typeface="DM Sans"/>
                <a:cs typeface="DM Sans"/>
                <a:sym typeface="DM Sans"/>
              </a:rPr>
              <a:t>función Logística</a:t>
            </a:r>
            <a:endParaRPr sz="1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1" name="Google Shape;991;p124"/>
          <p:cNvSpPr/>
          <p:nvPr/>
        </p:nvSpPr>
        <p:spPr>
          <a:xfrm>
            <a:off x="921075" y="1450250"/>
            <a:ext cx="8325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992" name="Google Shape;992;p124"/>
          <p:cNvSpPr/>
          <p:nvPr/>
        </p:nvSpPr>
        <p:spPr>
          <a:xfrm>
            <a:off x="674125" y="2960125"/>
            <a:ext cx="10794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  <p:sp>
        <p:nvSpPr>
          <p:cNvPr id="993" name="Google Shape;993;p124"/>
          <p:cNvSpPr/>
          <p:nvPr/>
        </p:nvSpPr>
        <p:spPr>
          <a:xfrm>
            <a:off x="4985075" y="1598425"/>
            <a:ext cx="8325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994" name="Google Shape;994;p124"/>
          <p:cNvSpPr/>
          <p:nvPr/>
        </p:nvSpPr>
        <p:spPr>
          <a:xfrm>
            <a:off x="4740200" y="3023625"/>
            <a:ext cx="1035300" cy="28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5"/>
          <p:cNvSpPr txBox="1"/>
          <p:nvPr/>
        </p:nvSpPr>
        <p:spPr>
          <a:xfrm>
            <a:off x="501450" y="468325"/>
            <a:ext cx="8141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3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Regresión Logística: Fraude</a:t>
            </a:r>
            <a:endParaRPr sz="38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0" name="Google Shape;100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25" y="468325"/>
            <a:ext cx="921475" cy="9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50" y="1491075"/>
            <a:ext cx="4165077" cy="19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295" y="1491076"/>
            <a:ext cx="4033255" cy="18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25"/>
          <p:cNvSpPr txBox="1"/>
          <p:nvPr/>
        </p:nvSpPr>
        <p:spPr>
          <a:xfrm>
            <a:off x="501450" y="3493950"/>
            <a:ext cx="77079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Las X en rojo representan nuevos individuos. Como se puede observar a izquierda al entrar a la curva se tiene una alta probabilidad de cometer fraude. Sin embargo como se observa a la izquierda podemos tener diferentes casos de análisis. 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4" name="Google Shape;1004;p125"/>
          <p:cNvSpPr/>
          <p:nvPr/>
        </p:nvSpPr>
        <p:spPr>
          <a:xfrm>
            <a:off x="709425" y="2804925"/>
            <a:ext cx="1044300" cy="27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  <p:sp>
        <p:nvSpPr>
          <p:cNvPr id="1005" name="Google Shape;1005;p125"/>
          <p:cNvSpPr/>
          <p:nvPr/>
        </p:nvSpPr>
        <p:spPr>
          <a:xfrm>
            <a:off x="984575" y="1619575"/>
            <a:ext cx="769200" cy="27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1006" name="Google Shape;1006;p125"/>
          <p:cNvSpPr/>
          <p:nvPr/>
        </p:nvSpPr>
        <p:spPr>
          <a:xfrm>
            <a:off x="5147375" y="1619575"/>
            <a:ext cx="769200" cy="24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Fraude</a:t>
            </a:r>
            <a:endParaRPr/>
          </a:p>
        </p:txBody>
      </p:sp>
      <p:sp>
        <p:nvSpPr>
          <p:cNvPr id="1007" name="Google Shape;1007;p125"/>
          <p:cNvSpPr/>
          <p:nvPr/>
        </p:nvSpPr>
        <p:spPr>
          <a:xfrm>
            <a:off x="4836925" y="2783750"/>
            <a:ext cx="1079700" cy="24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Fraude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" sz="3500" b="1" i="0" u="none" strike="noStrike" cap="none" smtClean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Ejemplo</a:t>
            </a:r>
            <a:endParaRPr sz="35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3" name="Google Shape;1033;p128"/>
          <p:cNvSpPr txBox="1"/>
          <p:nvPr/>
        </p:nvSpPr>
        <p:spPr>
          <a:xfrm>
            <a:off x="584350" y="1293075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Analizaremos el dataset de titanic con los datos train_titanic.csv y test_titanic.csv dentro de la carpeta de clase. Revisaremos cómo el uso del Feature Engineering puede ayudar a mejorar los resultados de un modelo Random Forest</a:t>
            </a:r>
            <a:endParaRPr sz="2500" i="0" u="none" strike="noStrike" cap="none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34" name="Google Shape;1034;p12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035" name="Google Shape;1035;p1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6" name="Google Shape;1036;p128" title="ícono de ejemplo en viv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97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7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7"/>
          <p:cNvSpPr txBox="1"/>
          <p:nvPr/>
        </p:nvSpPr>
        <p:spPr>
          <a:xfrm>
            <a:off x="473350" y="1465750"/>
            <a:ext cx="4763700" cy="26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Entonces, supongamos el siguiente escenario:</a:t>
            </a: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7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Tenemos un Dataset con 2 Features, en el cual cada instancia puede pertenecer a una de dos clases: “Rojo” o “Azul”.</a:t>
            </a:r>
            <a:endParaRPr sz="17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97"/>
          <p:cNvSpPr/>
          <p:nvPr/>
        </p:nvSpPr>
        <p:spPr>
          <a:xfrm>
            <a:off x="67624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7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7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7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97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97"/>
          <p:cNvSpPr/>
          <p:nvPr/>
        </p:nvSpPr>
        <p:spPr>
          <a:xfrm>
            <a:off x="6869150" y="3972511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97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97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7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7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" name="Google Shape;707;p97"/>
          <p:cNvCxnSpPr/>
          <p:nvPr/>
        </p:nvCxnSpPr>
        <p:spPr>
          <a:xfrm rot="10800000">
            <a:off x="5552475" y="1464375"/>
            <a:ext cx="28500" cy="276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8" name="Google Shape;708;p97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97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97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7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7"/>
          <p:cNvSpPr/>
          <p:nvPr/>
        </p:nvSpPr>
        <p:spPr>
          <a:xfrm>
            <a:off x="7042430" y="20910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7"/>
          <p:cNvSpPr/>
          <p:nvPr/>
        </p:nvSpPr>
        <p:spPr>
          <a:xfrm>
            <a:off x="7219670" y="24408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7"/>
          <p:cNvSpPr txBox="1"/>
          <p:nvPr/>
        </p:nvSpPr>
        <p:spPr>
          <a:xfrm>
            <a:off x="4946190" y="422509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5" name="Google Shape;715;p97"/>
          <p:cNvSpPr txBox="1"/>
          <p:nvPr/>
        </p:nvSpPr>
        <p:spPr>
          <a:xfrm rot="-5400000">
            <a:off x="3672625" y="2902275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6" name="Google Shape;716;p97"/>
          <p:cNvSpPr/>
          <p:nvPr/>
        </p:nvSpPr>
        <p:spPr>
          <a:xfrm>
            <a:off x="7585430" y="17703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97"/>
          <p:cNvCxnSpPr/>
          <p:nvPr/>
        </p:nvCxnSpPr>
        <p:spPr>
          <a:xfrm>
            <a:off x="5561470" y="4221601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8" name="Google Shape;718;p97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97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9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725" name="Google Shape;725;p9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6" name="Google Shape;726;p98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9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p98"/>
          <p:cNvSpPr txBox="1"/>
          <p:nvPr/>
        </p:nvSpPr>
        <p:spPr>
          <a:xfrm>
            <a:off x="574800" y="1649150"/>
            <a:ext cx="799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Dada una nueva instancia, de la cual no sabemos cuál es su clase, vamos a recurrir a sus vecinos cercanos para clasificar ¿La clasificamos como rojo o azul?</a:t>
            </a:r>
            <a:endParaRPr sz="2500" b="1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9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p99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9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9"/>
          <p:cNvSpPr txBox="1"/>
          <p:nvPr/>
        </p:nvSpPr>
        <p:spPr>
          <a:xfrm>
            <a:off x="613300" y="1447250"/>
            <a:ext cx="4763700" cy="17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tomamos K=1, solo miraremos al vecino más cercano.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 sz="19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Aclaración:</a:t>
            </a:r>
            <a:r>
              <a:rPr lang="es"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es el nro de vecinos</a:t>
            </a:r>
            <a:endParaRPr sz="19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99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99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9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99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99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99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99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9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99"/>
          <p:cNvCxnSpPr/>
          <p:nvPr/>
        </p:nvCxnSpPr>
        <p:spPr>
          <a:xfrm rot="10800000">
            <a:off x="5550825" y="1472525"/>
            <a:ext cx="4800" cy="277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47" name="Google Shape;747;p99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99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99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99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99"/>
          <p:cNvSpPr txBox="1"/>
          <p:nvPr/>
        </p:nvSpPr>
        <p:spPr>
          <a:xfrm>
            <a:off x="4946190" y="42469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2" name="Google Shape;752;p99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53" name="Google Shape;753;p99"/>
          <p:cNvCxnSpPr/>
          <p:nvPr/>
        </p:nvCxnSpPr>
        <p:spPr>
          <a:xfrm>
            <a:off x="5546320" y="4246926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4" name="Google Shape;754;p99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9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99"/>
          <p:cNvSpPr txBox="1"/>
          <p:nvPr/>
        </p:nvSpPr>
        <p:spPr>
          <a:xfrm>
            <a:off x="5181453" y="21513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7" name="Google Shape;757;p99"/>
          <p:cNvSpPr txBox="1"/>
          <p:nvPr/>
        </p:nvSpPr>
        <p:spPr>
          <a:xfrm>
            <a:off x="6611750" y="183291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1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8" name="Google Shape;758;p99"/>
          <p:cNvSpPr/>
          <p:nvPr/>
        </p:nvSpPr>
        <p:spPr>
          <a:xfrm>
            <a:off x="6957650" y="2030310"/>
            <a:ext cx="612000" cy="57180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9"/>
          <p:cNvSpPr/>
          <p:nvPr/>
        </p:nvSpPr>
        <p:spPr>
          <a:xfrm>
            <a:off x="7069930" y="21843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9"/>
          <p:cNvSpPr/>
          <p:nvPr/>
        </p:nvSpPr>
        <p:spPr>
          <a:xfrm>
            <a:off x="7592995" y="184125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99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2" name="Google Shape;762;p99"/>
          <p:cNvCxnSpPr/>
          <p:nvPr/>
        </p:nvCxnSpPr>
        <p:spPr>
          <a:xfrm>
            <a:off x="2492379" y="3167635"/>
            <a:ext cx="0" cy="654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63" name="Google Shape;763;p99"/>
          <p:cNvSpPr txBox="1"/>
          <p:nvPr/>
        </p:nvSpPr>
        <p:spPr>
          <a:xfrm>
            <a:off x="2000715" y="3652850"/>
            <a:ext cx="1126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1" i="0" u="none" strike="noStrike" cap="none">
                <a:solidFill>
                  <a:srgbClr val="0070C0"/>
                </a:solidFill>
                <a:latin typeface="Rubik"/>
                <a:ea typeface="Rubik"/>
                <a:cs typeface="Rubik"/>
                <a:sym typeface="Rubik"/>
              </a:rPr>
              <a:t>Azul</a:t>
            </a:r>
            <a:endParaRPr sz="2400" b="0" i="0" u="none" strike="noStrike" cap="none">
              <a:solidFill>
                <a:srgbClr val="0070C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4" name="Google Shape;764;p99"/>
          <p:cNvSpPr/>
          <p:nvPr/>
        </p:nvSpPr>
        <p:spPr>
          <a:xfrm>
            <a:off x="1860765" y="3780500"/>
            <a:ext cx="279900" cy="2799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/>
        </p:nvSpPr>
        <p:spPr>
          <a:xfrm>
            <a:off x="473350" y="468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KNN (vecinos cercanos)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0" name="Google Shape;770;p100"/>
          <p:cNvSpPr txBox="1"/>
          <p:nvPr/>
        </p:nvSpPr>
        <p:spPr>
          <a:xfrm>
            <a:off x="5662475" y="1566225"/>
            <a:ext cx="295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0"/>
          <p:cNvSpPr txBox="1"/>
          <p:nvPr/>
        </p:nvSpPr>
        <p:spPr>
          <a:xfrm>
            <a:off x="5486400" y="1566225"/>
            <a:ext cx="31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00"/>
          <p:cNvSpPr txBox="1"/>
          <p:nvPr/>
        </p:nvSpPr>
        <p:spPr>
          <a:xfrm>
            <a:off x="558725" y="1229600"/>
            <a:ext cx="4763700" cy="333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elegimos otro valor de k, por ejemplo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&gt; 1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nuestra clasificación cambiará significativamente.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ejemplo, con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k = 3 </a:t>
            </a: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tenemos dos vecinos Rojos y uno Azul. </a:t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 lo tanto en base a este escenario, la clasificación será:</a:t>
            </a:r>
            <a:r>
              <a:rPr lang="es" sz="1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Rojo.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3" name="Google Shape;773;p100"/>
          <p:cNvSpPr/>
          <p:nvPr/>
        </p:nvSpPr>
        <p:spPr>
          <a:xfrm>
            <a:off x="6358610" y="282951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0"/>
          <p:cNvSpPr/>
          <p:nvPr/>
        </p:nvSpPr>
        <p:spPr>
          <a:xfrm>
            <a:off x="7067270" y="274569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00"/>
          <p:cNvSpPr/>
          <p:nvPr/>
        </p:nvSpPr>
        <p:spPr>
          <a:xfrm>
            <a:off x="7524470" y="2608530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0"/>
          <p:cNvSpPr/>
          <p:nvPr/>
        </p:nvSpPr>
        <p:spPr>
          <a:xfrm>
            <a:off x="7974410" y="265425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0"/>
          <p:cNvSpPr/>
          <p:nvPr/>
        </p:nvSpPr>
        <p:spPr>
          <a:xfrm>
            <a:off x="7669250" y="311907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00"/>
          <p:cNvSpPr/>
          <p:nvPr/>
        </p:nvSpPr>
        <p:spPr>
          <a:xfrm>
            <a:off x="7455890" y="35439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00"/>
          <p:cNvSpPr/>
          <p:nvPr/>
        </p:nvSpPr>
        <p:spPr>
          <a:xfrm>
            <a:off x="7204430" y="150158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00"/>
          <p:cNvSpPr/>
          <p:nvPr/>
        </p:nvSpPr>
        <p:spPr>
          <a:xfrm>
            <a:off x="6777710" y="1504740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100"/>
          <p:cNvCxnSpPr>
            <a:endCxn id="771" idx="1"/>
          </p:cNvCxnSpPr>
          <p:nvPr/>
        </p:nvCxnSpPr>
        <p:spPr>
          <a:xfrm rot="10800000">
            <a:off x="5486400" y="1766325"/>
            <a:ext cx="69300" cy="24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2" name="Google Shape;782;p100"/>
          <p:cNvSpPr/>
          <p:nvPr/>
        </p:nvSpPr>
        <p:spPr>
          <a:xfrm>
            <a:off x="6183395" y="311906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00"/>
          <p:cNvSpPr/>
          <p:nvPr/>
        </p:nvSpPr>
        <p:spPr>
          <a:xfrm>
            <a:off x="5779535" y="350768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0"/>
          <p:cNvSpPr/>
          <p:nvPr/>
        </p:nvSpPr>
        <p:spPr>
          <a:xfrm>
            <a:off x="6045525" y="1709007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00"/>
          <p:cNvSpPr/>
          <p:nvPr/>
        </p:nvSpPr>
        <p:spPr>
          <a:xfrm>
            <a:off x="6488205" y="1959832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00"/>
          <p:cNvSpPr txBox="1"/>
          <p:nvPr/>
        </p:nvSpPr>
        <p:spPr>
          <a:xfrm>
            <a:off x="4946190" y="424692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1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7" name="Google Shape;787;p100"/>
          <p:cNvSpPr txBox="1"/>
          <p:nvPr/>
        </p:nvSpPr>
        <p:spPr>
          <a:xfrm rot="-5400000">
            <a:off x="3629200" y="2878400"/>
            <a:ext cx="322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Feature 2</a:t>
            </a:r>
            <a:endParaRPr sz="1600" b="0" i="0" u="none" strike="noStrike" cap="none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88" name="Google Shape;788;p100"/>
          <p:cNvCxnSpPr/>
          <p:nvPr/>
        </p:nvCxnSpPr>
        <p:spPr>
          <a:xfrm>
            <a:off x="5546320" y="4246926"/>
            <a:ext cx="1875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9" name="Google Shape;789;p100"/>
          <p:cNvSpPr/>
          <p:nvPr/>
        </p:nvSpPr>
        <p:spPr>
          <a:xfrm>
            <a:off x="6761880" y="3030529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00"/>
          <p:cNvSpPr/>
          <p:nvPr/>
        </p:nvSpPr>
        <p:spPr>
          <a:xfrm>
            <a:off x="7092283" y="329884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5181453" y="21513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b="1" i="0" u="none" strike="noStrike" cap="none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sz="2000" b="0" i="0" u="none" strike="noStrike" cap="none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2" name="Google Shape;792;p100"/>
          <p:cNvSpPr txBox="1"/>
          <p:nvPr/>
        </p:nvSpPr>
        <p:spPr>
          <a:xfrm>
            <a:off x="6611750" y="1832915"/>
            <a:ext cx="651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 = </a:t>
            </a:r>
            <a:r>
              <a:rPr lang="es" b="1">
                <a:latin typeface="Rubik"/>
                <a:ea typeface="Rubik"/>
                <a:cs typeface="Rubik"/>
                <a:sym typeface="Rubik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3" name="Google Shape;793;p100"/>
          <p:cNvSpPr/>
          <p:nvPr/>
        </p:nvSpPr>
        <p:spPr>
          <a:xfrm>
            <a:off x="7069930" y="2184335"/>
            <a:ext cx="137100" cy="13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00"/>
          <p:cNvSpPr/>
          <p:nvPr/>
        </p:nvSpPr>
        <p:spPr>
          <a:xfrm>
            <a:off x="7592995" y="1841255"/>
            <a:ext cx="137100" cy="1371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00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00"/>
          <p:cNvSpPr/>
          <p:nvPr/>
        </p:nvSpPr>
        <p:spPr>
          <a:xfrm>
            <a:off x="7135820" y="2362165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00"/>
          <p:cNvSpPr/>
          <p:nvPr/>
        </p:nvSpPr>
        <p:spPr>
          <a:xfrm>
            <a:off x="6914799" y="1933355"/>
            <a:ext cx="891300" cy="1134600"/>
          </a:xfrm>
          <a:prstGeom prst="ellipse">
            <a:avLst/>
          </a:prstGeom>
          <a:noFill/>
          <a:ln w="19050" cap="flat" cmpd="sng">
            <a:solidFill>
              <a:srgbClr val="2C2C2C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101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802" name="Google Shape;802;p101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3" name="Google Shape;803;p101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101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sz="3500" b="1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101"/>
          <p:cNvSpPr txBox="1"/>
          <p:nvPr/>
        </p:nvSpPr>
        <p:spPr>
          <a:xfrm>
            <a:off x="574800" y="1532888"/>
            <a:ext cx="799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¿Conoces el algoritmo de Random Forest?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¿Alguna vez lo han utilizado?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lo explicarías a una persona que no lo conoce?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/>
          <p:nvPr/>
        </p:nvSpPr>
        <p:spPr>
          <a:xfrm>
            <a:off x="1404863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dirty="0">
                <a:solidFill>
                  <a:srgbClr val="0070C0"/>
                </a:solidFill>
                <a:latin typeface="DM Sans"/>
                <a:ea typeface="DM Sans"/>
                <a:cs typeface="DM Sans"/>
                <a:sym typeface="DM Sans"/>
              </a:rPr>
              <a:t>Random Forest</a:t>
            </a:r>
            <a:endParaRPr sz="4000" b="1" i="0" u="none" strike="noStrike" cap="none" dirty="0">
              <a:solidFill>
                <a:srgbClr val="0070C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Presentación en pantalla (16:9)</PresentationFormat>
  <Paragraphs>106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Rubik</vt:lpstr>
      <vt:lpstr>Helvetica Neue</vt:lpstr>
      <vt:lpstr>Arial</vt:lpstr>
      <vt:lpstr>DM Sans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David BU</cp:lastModifiedBy>
  <cp:revision>1</cp:revision>
  <dcterms:modified xsi:type="dcterms:W3CDTF">2023-09-10T14:57:41Z</dcterms:modified>
</cp:coreProperties>
</file>